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8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5143500" type="screen16x9"/>
  <p:notesSz cx="6858000" cy="9144000"/>
  <p:embeddedFontLst>
    <p:embeddedFont>
      <p:font typeface="Nunito" pitchFamily="2" charset="77"/>
      <p:regular r:id="rId35"/>
      <p:bold r:id="rId36"/>
      <p:italic r:id="rId37"/>
      <p:boldItalic r:id="rId38"/>
    </p:embeddedFont>
    <p:embeddedFont>
      <p:font typeface="Raleway" pitchFamily="2" charset="77"/>
      <p:regular r:id="rId39"/>
      <p:bold r:id="rId40"/>
      <p:italic r:id="rId41"/>
      <p:boldItalic r:id="rId42"/>
    </p:embeddedFont>
    <p:embeddedFont>
      <p:font typeface="Roboto" panose="02000000000000000000" pitchFamily="2" charset="0"/>
      <p:regular r:id="rId43"/>
      <p:bold r:id="rId44"/>
      <p:italic r:id="rId45"/>
      <p:boldItalic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7" roundtripDataSignature="AMtx7mg/oXuWmzStKwXXqLGkO1lN4MqTy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56" d="100"/>
          <a:sy n="156" d="100"/>
        </p:scale>
        <p:origin x="808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customschemas.google.com/relationships/presentationmetadata" Target="meta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20" Type="http://schemas.openxmlformats.org/officeDocument/2006/relationships/slide" Target="slides/slide19.xml"/><Relationship Id="rId41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" name="Google Shape;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Google Shape;13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" name="Google Shape;155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" name="Google Shape;179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1" name="Google Shape;201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9" name="Google Shape;209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" name="Google Shape;6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7" name="Google Shape;217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5" name="Google Shape;225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3" name="Google Shape;233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2" name="Google Shape;242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0" name="Google Shape;250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8" name="Google Shape;258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3" name="Google Shape;273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1" name="Google Shape;281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9" name="Google Shape;289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7" name="Google Shape;297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6" name="Google Shape;306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4" name="Google Shape;314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4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34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" name="Google Shape;12;p34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" name="Google Shape;13;p3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43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43"/>
          <p:cNvSpPr txBox="1">
            <a:spLocks noGrp="1"/>
          </p:cNvSpPr>
          <p:nvPr>
            <p:ph type="title" hasCustomPrompt="1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43"/>
          <p:cNvSpPr txBox="1">
            <a:spLocks noGrp="1"/>
          </p:cNvSpPr>
          <p:nvPr>
            <p:ph type="body" idx="1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4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3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6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36"/>
          <p:cNvSpPr txBox="1">
            <a:spLocks noGrp="1"/>
          </p:cNvSpPr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1" name="Google Shape;21;p3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3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3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2" name="Google Shape;32;p3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3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2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0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4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1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9" name="Google Shape;39;p4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0" name="Google Shape;40;p41"/>
          <p:cNvSpPr txBox="1">
            <a:spLocks noGrp="1"/>
          </p:cNvSpPr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1" name="Google Shape;41;p41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2" name="Google Shape;42;p4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4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46" name="Google Shape;46;p4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l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3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3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BTQP7XzDxjI?feature=oembed" TargetMode="External"/><Relationship Id="rId6" Type="http://schemas.openxmlformats.org/officeDocument/2006/relationships/image" Target="../media/image5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self-compassion.org/self-compassion-test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Qes9HoxfkE0?feature=oembed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r1sDjWfDa4w?feature=oembed" TargetMode="External"/><Relationship Id="rId5" Type="http://schemas.openxmlformats.org/officeDocument/2006/relationships/image" Target="../media/image9.jpeg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ggia.berkeley.edu/practice/fierce_self_compassion_break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s://www.youtube.com/watch?v=r1sDjWfDa4w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plumvillage.org/about/thich-nhat-hanh/interviews-with-thich-nhat-hanh/thich-nhat-hanh-on-mindfulness-suffering-and-engaged-buddhism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s://www.youtube.com/watch?v=BTQP7XzDxjI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/>
              <a:t>Mindful Self-Compassion</a:t>
            </a:r>
            <a:endParaRPr/>
          </a:p>
        </p:txBody>
      </p:sp>
      <p:sp>
        <p:nvSpPr>
          <p:cNvPr id="59" name="Google Shape;59;p1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2300" dirty="0"/>
              <a:t>Developed by Nancy C. Osborn, PhD &amp; Shelby </a:t>
            </a:r>
            <a:r>
              <a:rPr lang="en" sz="2300" dirty="0" err="1"/>
              <a:t>Nace</a:t>
            </a:r>
            <a:r>
              <a:rPr lang="en" sz="2300" dirty="0"/>
              <a:t>, LMSW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2300" dirty="0"/>
              <a:t>KC Healthy Kids</a:t>
            </a:r>
            <a:endParaRPr sz="2300" dirty="0"/>
          </a:p>
        </p:txBody>
      </p:sp>
      <p:pic>
        <p:nvPicPr>
          <p:cNvPr id="60" name="Google Shape;60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00750" y="3931325"/>
            <a:ext cx="638075" cy="63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63350" y="4505425"/>
            <a:ext cx="3653050" cy="638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133" name="Google Shape;133;p1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endParaRPr/>
          </a:p>
        </p:txBody>
      </p:sp>
      <p:pic>
        <p:nvPicPr>
          <p:cNvPr id="135" name="Google Shape;135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00750" y="3931325"/>
            <a:ext cx="638075" cy="63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25679" y="4568875"/>
            <a:ext cx="2808596" cy="49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nline Media 1" descr="The Power of Self-Compassion | Kristen Neff and Chris Germer">
            <a:hlinkClick r:id="" action="ppaction://media"/>
            <a:extLst>
              <a:ext uri="{FF2B5EF4-FFF2-40B4-BE49-F238E27FC236}">
                <a16:creationId xmlns:a16="http://schemas.microsoft.com/office/drawing/2014/main" id="{2D0C6B21-013F-0094-A614-7328B790712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311700" y="482142"/>
            <a:ext cx="7681136" cy="41551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solidFill>
                  <a:schemeClr val="accent2"/>
                </a:solidFill>
              </a:rPr>
              <a:t>What Self-Compassion is </a:t>
            </a:r>
            <a:r>
              <a:rPr lang="en" i="1">
                <a:solidFill>
                  <a:schemeClr val="accent2"/>
                </a:solidFill>
              </a:rPr>
              <a:t>Not: Common Misconceptions </a:t>
            </a:r>
            <a:endParaRPr i="1">
              <a:solidFill>
                <a:schemeClr val="accent2"/>
              </a:solidFill>
            </a:endParaRPr>
          </a:p>
        </p:txBody>
      </p:sp>
      <p:sp>
        <p:nvSpPr>
          <p:cNvPr id="142" name="Google Shape;142;p11"/>
          <p:cNvSpPr txBox="1">
            <a:spLocks noGrp="1"/>
          </p:cNvSpPr>
          <p:nvPr>
            <p:ph type="body" idx="1"/>
          </p:nvPr>
        </p:nvSpPr>
        <p:spPr>
          <a:xfrm>
            <a:off x="311700" y="1531850"/>
            <a:ext cx="8520600" cy="30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i="1"/>
              <a:t>“Self-compassion is just a pity-party for me”</a:t>
            </a:r>
            <a:endParaRPr i="1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i="1"/>
              <a:t>“I have to be tough and strong to get through life”</a:t>
            </a:r>
            <a:endParaRPr i="1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i="1"/>
              <a:t>“I need to think more about other people than I do about myself”</a:t>
            </a:r>
            <a:endParaRPr i="1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i="1"/>
              <a:t>“Self-compassion will make me lazy, or let me get away with anything!”</a:t>
            </a:r>
            <a:endParaRPr i="1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i="1"/>
              <a:t>‘I’ll never succeed to the level that I want without harsh self-criticism”</a:t>
            </a:r>
            <a:endParaRPr i="1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endParaRPr i="1"/>
          </a:p>
        </p:txBody>
      </p:sp>
      <p:pic>
        <p:nvPicPr>
          <p:cNvPr id="143" name="Google Shape;143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00750" y="3931325"/>
            <a:ext cx="638075" cy="63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25679" y="4568875"/>
            <a:ext cx="2808596" cy="490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2"/>
          <p:cNvSpPr txBox="1">
            <a:spLocks noGrp="1"/>
          </p:cNvSpPr>
          <p:nvPr>
            <p:ph type="title"/>
          </p:nvPr>
        </p:nvSpPr>
        <p:spPr>
          <a:xfrm>
            <a:off x="311700" y="4798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solidFill>
                  <a:schemeClr val="lt2"/>
                </a:solidFill>
              </a:rPr>
              <a:t>Self-compassion myths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150" name="Google Shape;150;p1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2500"/>
              <a:t>Kristen Neff, Ph.D. (2015)</a:t>
            </a:r>
            <a:endParaRPr sz="2500"/>
          </a:p>
          <a:p>
            <a:pPr marL="457200" lvl="0" indent="-3873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500"/>
              <a:buAutoNum type="arabicPeriod"/>
            </a:pPr>
            <a:r>
              <a:rPr lang="en" sz="2500"/>
              <a:t>Self compassion is a form of self-pity</a:t>
            </a:r>
            <a:endParaRPr sz="2500"/>
          </a:p>
          <a:p>
            <a:pPr marL="45720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AutoNum type="arabicPeriod"/>
            </a:pPr>
            <a:r>
              <a:rPr lang="en" sz="2500"/>
              <a:t>Self-compassion means weakness</a:t>
            </a:r>
            <a:endParaRPr sz="2500"/>
          </a:p>
          <a:p>
            <a:pPr marL="45720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AutoNum type="arabicPeriod"/>
            </a:pPr>
            <a:r>
              <a:rPr lang="en" sz="2500"/>
              <a:t>Self-compassion will make me complacent</a:t>
            </a:r>
            <a:endParaRPr sz="2500"/>
          </a:p>
          <a:p>
            <a:pPr marL="45720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AutoNum type="arabicPeriod"/>
            </a:pPr>
            <a:r>
              <a:rPr lang="en" sz="2500"/>
              <a:t>Self-compassion is narcissistic</a:t>
            </a:r>
            <a:endParaRPr sz="2500"/>
          </a:p>
          <a:p>
            <a:pPr marL="45720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AutoNum type="arabicPeriod"/>
            </a:pPr>
            <a:r>
              <a:rPr lang="en" sz="2500"/>
              <a:t>Self compassion is selfish</a:t>
            </a:r>
            <a:endParaRPr sz="2500"/>
          </a:p>
        </p:txBody>
      </p:sp>
      <p:pic>
        <p:nvPicPr>
          <p:cNvPr id="151" name="Google Shape;151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00750" y="3931325"/>
            <a:ext cx="638075" cy="63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25679" y="4568875"/>
            <a:ext cx="2808596" cy="490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solidFill>
                  <a:srgbClr val="674EA7"/>
                </a:solidFill>
              </a:rPr>
              <a:t>Neuroscience	</a:t>
            </a:r>
            <a:r>
              <a:rPr lang="en"/>
              <a:t>	</a:t>
            </a:r>
            <a:endParaRPr/>
          </a:p>
        </p:txBody>
      </p:sp>
      <p:sp>
        <p:nvSpPr>
          <p:cNvPr id="158" name="Google Shape;158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2400" b="1" i="1"/>
              <a:t>Dr. Rick Hanson </a:t>
            </a:r>
            <a:endParaRPr sz="2400" b="1" i="1"/>
          </a:p>
          <a:p>
            <a:pPr marL="457200" lvl="0" indent="-3683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Our brains are hardwired to have a negativity bias which kept us safe millions of years ago but not so much now.</a:t>
            </a:r>
            <a:endParaRPr sz="2200"/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Positive interactions/experiences are like teflon or a nonstick pan–they just slide off and we don’t remember them or take them in.</a:t>
            </a:r>
            <a:endParaRPr sz="2200"/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Negative interactions/experiences are like velcro–they get stuck in our brains.</a:t>
            </a:r>
            <a:endParaRPr sz="2200"/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endParaRPr/>
          </a:p>
        </p:txBody>
      </p:sp>
      <p:pic>
        <p:nvPicPr>
          <p:cNvPr id="159" name="Google Shape;15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00750" y="3931325"/>
            <a:ext cx="638075" cy="63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25679" y="4568875"/>
            <a:ext cx="2808596" cy="490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solidFill>
                  <a:srgbClr val="674EA7"/>
                </a:solidFill>
              </a:rPr>
              <a:t>Dr. Kristen Neff</a:t>
            </a:r>
            <a:endParaRPr>
              <a:solidFill>
                <a:srgbClr val="674EA7"/>
              </a:solidFill>
            </a:endParaRPr>
          </a:p>
        </p:txBody>
      </p:sp>
      <p:sp>
        <p:nvSpPr>
          <p:cNvPr id="166" name="Google Shape;166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rPr lang="en" sz="2500" b="1">
                <a:solidFill>
                  <a:srgbClr val="8E7CC3"/>
                </a:solidFill>
                <a:highlight>
                  <a:schemeClr val="lt1"/>
                </a:highlight>
              </a:rPr>
              <a:t>“Instead of mercilessly judging and criticizing yourself for various inadequacies or shortcomings, self-compassion means you are kind and understanding when confronted with personal failings – after all, who ever said you were supposed to be perfect?”</a:t>
            </a:r>
            <a:endParaRPr sz="2800">
              <a:solidFill>
                <a:srgbClr val="8E7CC3"/>
              </a:solidFill>
              <a:highlight>
                <a:schemeClr val="lt1"/>
              </a:highlight>
            </a:endParaRPr>
          </a:p>
        </p:txBody>
      </p:sp>
      <p:pic>
        <p:nvPicPr>
          <p:cNvPr id="167" name="Google Shape;16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00750" y="3931325"/>
            <a:ext cx="638075" cy="63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25679" y="4568875"/>
            <a:ext cx="2808596" cy="490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 dirty="0">
                <a:solidFill>
                  <a:srgbClr val="674EA7"/>
                </a:solidFill>
              </a:rPr>
              <a:t>Self-Compassion Test, Dr. Kristen Neff</a:t>
            </a:r>
            <a:endParaRPr dirty="0">
              <a:solidFill>
                <a:srgbClr val="674EA7"/>
              </a:solidFill>
            </a:endParaRPr>
          </a:p>
        </p:txBody>
      </p:sp>
      <p:sp>
        <p:nvSpPr>
          <p:cNvPr id="174" name="Google Shape;174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ct val="92903"/>
              <a:buNone/>
            </a:pPr>
            <a:endParaRPr lang="en-US" sz="3100">
              <a:hlinkClick r:id="rId3"/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ct val="92903"/>
              <a:buNone/>
            </a:pPr>
            <a:r>
              <a:rPr lang="en-US" sz="3100">
                <a:hlinkClick r:id="rId3"/>
              </a:rPr>
              <a:t>https</a:t>
            </a:r>
            <a:r>
              <a:rPr lang="en-US" sz="3100" dirty="0">
                <a:hlinkClick r:id="rId3"/>
              </a:rPr>
              <a:t>://self-compassion.org/self-compassion-test/</a:t>
            </a:r>
            <a:endParaRPr lang="en-US" sz="3100" dirty="0"/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ct val="92903"/>
              <a:buNone/>
            </a:pPr>
            <a:endParaRPr sz="3100" dirty="0"/>
          </a:p>
        </p:txBody>
      </p:sp>
      <p:pic>
        <p:nvPicPr>
          <p:cNvPr id="175" name="Google Shape;17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00750" y="3931325"/>
            <a:ext cx="638075" cy="63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25679" y="4568875"/>
            <a:ext cx="2808596" cy="490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solidFill>
                  <a:schemeClr val="accent2"/>
                </a:solidFill>
              </a:rPr>
              <a:t>The Three Elements of Self-Compassion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182" name="Google Shape;182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endParaRPr/>
          </a:p>
        </p:txBody>
      </p:sp>
      <p:sp>
        <p:nvSpPr>
          <p:cNvPr id="183" name="Google Shape;183;p16"/>
          <p:cNvSpPr/>
          <p:nvPr/>
        </p:nvSpPr>
        <p:spPr>
          <a:xfrm>
            <a:off x="899425" y="2063100"/>
            <a:ext cx="1959300" cy="1438200"/>
          </a:xfrm>
          <a:prstGeom prst="flowChartAlternateProcess">
            <a:avLst/>
          </a:prstGeom>
          <a:solidFill>
            <a:srgbClr val="B4A7D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16"/>
          <p:cNvSpPr/>
          <p:nvPr/>
        </p:nvSpPr>
        <p:spPr>
          <a:xfrm>
            <a:off x="3428263" y="2063100"/>
            <a:ext cx="2091300" cy="1438200"/>
          </a:xfrm>
          <a:prstGeom prst="flowChartAlternateProcess">
            <a:avLst/>
          </a:prstGeom>
          <a:solidFill>
            <a:srgbClr val="B4A7D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16"/>
          <p:cNvSpPr/>
          <p:nvPr/>
        </p:nvSpPr>
        <p:spPr>
          <a:xfrm>
            <a:off x="6089125" y="2028289"/>
            <a:ext cx="2091300" cy="1438200"/>
          </a:xfrm>
          <a:prstGeom prst="flowChartAlternateProcess">
            <a:avLst/>
          </a:prstGeom>
          <a:solidFill>
            <a:srgbClr val="B4A7D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16"/>
          <p:cNvSpPr txBox="1"/>
          <p:nvPr/>
        </p:nvSpPr>
        <p:spPr>
          <a:xfrm>
            <a:off x="1311575" y="2605425"/>
            <a:ext cx="1284900" cy="2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Self-Kindness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16"/>
          <p:cNvSpPr txBox="1"/>
          <p:nvPr/>
        </p:nvSpPr>
        <p:spPr>
          <a:xfrm>
            <a:off x="3807325" y="2464625"/>
            <a:ext cx="13332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Common Humanity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16"/>
          <p:cNvSpPr txBox="1"/>
          <p:nvPr/>
        </p:nvSpPr>
        <p:spPr>
          <a:xfrm>
            <a:off x="6482443" y="2519775"/>
            <a:ext cx="1193207" cy="4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Mindfulness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9" name="Google Shape;18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00750" y="3931325"/>
            <a:ext cx="638075" cy="63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25679" y="4568875"/>
            <a:ext cx="2808596" cy="490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solidFill>
                  <a:schemeClr val="accent2"/>
                </a:solidFill>
              </a:rPr>
              <a:t>Self-Kindness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196" name="Google Shape;196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Self kindness counteracts our tendency to tear ourselves down.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Rather than being critical, self-kindness allows us to be supportive and encouraging.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Rather than attacking or berating ourselves, we offer ourselves warmth and unconditional acceptance. 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When life circumstances are too difficult to bear, we soothe and comfort ourselves.</a:t>
            </a:r>
            <a:endParaRPr/>
          </a:p>
        </p:txBody>
      </p:sp>
      <p:pic>
        <p:nvPicPr>
          <p:cNvPr id="197" name="Google Shape;19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00750" y="3931325"/>
            <a:ext cx="638075" cy="63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25679" y="4568875"/>
            <a:ext cx="2808596" cy="490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solidFill>
                  <a:schemeClr val="accent2"/>
                </a:solidFill>
              </a:rPr>
              <a:t>Common Humanity 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204" name="Google Shape;204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 order to practice self-compassion, we acknowledge and know that we are interconnected to others. 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 recognize that all humans are flawed and works-in progress. 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Self-compassion honors the unavoidable fact that life entails suffering. 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 will all make mistakes and endure hardships in life. 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pain we feel in difficult times is the same pain others may experience in difficult times. </a:t>
            </a:r>
            <a:endParaRPr/>
          </a:p>
        </p:txBody>
      </p:sp>
      <p:pic>
        <p:nvPicPr>
          <p:cNvPr id="205" name="Google Shape;20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00750" y="3931325"/>
            <a:ext cx="638075" cy="63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25679" y="4568875"/>
            <a:ext cx="2808596" cy="490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solidFill>
                  <a:schemeClr val="accent2"/>
                </a:solidFill>
              </a:rPr>
              <a:t>Mindfulness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212" name="Google Shape;212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MIndfulness involves being aware of our moment to moment experience in a clear and balanced manner. 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When we are mindful, we are open to the reality of the present moment.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 allow all thoughts, emotions and sensations to enter our awareness without resistance. 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When we are mindful, we can observe our own pain without exaggerating it, allowing us to take a wiser and more objectives perspective to ourselves and our lives. </a:t>
            </a:r>
            <a:endParaRPr/>
          </a:p>
        </p:txBody>
      </p:sp>
      <p:pic>
        <p:nvPicPr>
          <p:cNvPr id="213" name="Google Shape;21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00750" y="3931325"/>
            <a:ext cx="638075" cy="63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25679" y="4568875"/>
            <a:ext cx="2808596" cy="490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solidFill>
                  <a:schemeClr val="accent2"/>
                </a:solidFill>
              </a:rPr>
              <a:t>About Us: Dr. Nancy C. Osborn, PhD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67" name="Google Shape;67;p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61554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75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Nunito"/>
              <a:buChar char="●"/>
            </a:pPr>
            <a:r>
              <a:rPr lang="en" sz="1400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rPr>
              <a:t>Originally from Buckner, MO </a:t>
            </a:r>
            <a:endParaRPr sz="1400">
              <a:solidFill>
                <a:srgbClr val="434343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3175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Nunito"/>
              <a:buChar char="●"/>
            </a:pPr>
            <a:r>
              <a:rPr lang="en" sz="1400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rPr>
              <a:t>Bachelor's in Education, Master's in Counselor Education and Ph.D. in Counseling Psychology</a:t>
            </a:r>
            <a:endParaRPr sz="1400">
              <a:solidFill>
                <a:srgbClr val="434343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3175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Nunito"/>
              <a:buChar char="●"/>
            </a:pPr>
            <a:r>
              <a:rPr lang="en" sz="1400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rPr>
              <a:t>Over 30 years working in community mental health centers in North Dakota and Missouri </a:t>
            </a:r>
            <a:endParaRPr sz="1400">
              <a:solidFill>
                <a:srgbClr val="434343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3175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Nunito"/>
              <a:buChar char="●"/>
            </a:pPr>
            <a:r>
              <a:rPr lang="en" sz="1400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rPr>
              <a:t>Trainer for many years, primarily focused on youth mental health, mindfulness and trauma informed care. </a:t>
            </a:r>
            <a:endParaRPr sz="1400">
              <a:solidFill>
                <a:srgbClr val="434343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3175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●"/>
            </a:pPr>
            <a:r>
              <a:rPr lang="en" sz="1400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rPr>
              <a:t>Passionate about health advocacy.</a:t>
            </a:r>
            <a:endParaRPr sz="1400">
              <a:solidFill>
                <a:srgbClr val="434343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3175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Nunito"/>
              <a:buChar char="●"/>
            </a:pPr>
            <a:r>
              <a:rPr lang="en" sz="1400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rPr>
              <a:t>My mission is to provide trauma informed care training to all ages. </a:t>
            </a:r>
            <a:endParaRPr sz="1400">
              <a:solidFill>
                <a:srgbClr val="434343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3175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Nunito"/>
              <a:buChar char="●"/>
            </a:pPr>
            <a:r>
              <a:rPr lang="en" sz="1400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rPr>
              <a:t>Gratefully, I give and get support from my spouse, my 22 year old adopted son and my dogs</a:t>
            </a:r>
            <a:endParaRPr/>
          </a:p>
        </p:txBody>
      </p:sp>
      <p:pic>
        <p:nvPicPr>
          <p:cNvPr id="68" name="Google Shape;6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00525" y="1524625"/>
            <a:ext cx="1924050" cy="192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00750" y="3931325"/>
            <a:ext cx="638075" cy="63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25679" y="4568875"/>
            <a:ext cx="2808596" cy="490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0"/>
          <p:cNvSpPr txBox="1">
            <a:spLocks noGrp="1"/>
          </p:cNvSpPr>
          <p:nvPr>
            <p:ph type="title"/>
          </p:nvPr>
        </p:nvSpPr>
        <p:spPr>
          <a:xfrm>
            <a:off x="311700" y="456650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solidFill>
                  <a:srgbClr val="674EA7"/>
                </a:solidFill>
              </a:rPr>
              <a:t>Fierce self-compassion</a:t>
            </a:r>
            <a:endParaRPr>
              <a:solidFill>
                <a:srgbClr val="674EA7"/>
              </a:solidFill>
            </a:endParaRPr>
          </a:p>
        </p:txBody>
      </p:sp>
      <p:sp>
        <p:nvSpPr>
          <p:cNvPr id="220" name="Google Shape;220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Has the same components listed above but the process is different</a:t>
            </a:r>
            <a:endParaRPr sz="2100"/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It is still about alleviating suffering but fierce self-compassion requires taking action</a:t>
            </a:r>
            <a:endParaRPr sz="2100"/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May require </a:t>
            </a:r>
            <a:r>
              <a:rPr lang="en" sz="2100" b="1"/>
              <a:t>motivating</a:t>
            </a:r>
            <a:r>
              <a:rPr lang="en" sz="2100"/>
              <a:t> ourselves or others, taking brave action </a:t>
            </a:r>
            <a:r>
              <a:rPr lang="en" sz="2100" b="1"/>
              <a:t>providing</a:t>
            </a:r>
            <a:r>
              <a:rPr lang="en" sz="2100"/>
              <a:t> for ourselves or others and/or </a:t>
            </a:r>
            <a:r>
              <a:rPr lang="en" sz="2100" b="1"/>
              <a:t>protecting</a:t>
            </a:r>
            <a:r>
              <a:rPr lang="en" sz="2100"/>
              <a:t> ourselves or others</a:t>
            </a:r>
            <a:endParaRPr sz="2100"/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It is still coming from a “place of love and support.” (S. Kiesling, 2021)</a:t>
            </a:r>
            <a:endParaRPr sz="2100"/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Mama Bear examples</a:t>
            </a:r>
            <a:endParaRPr sz="21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endParaRPr>
              <a:solidFill>
                <a:schemeClr val="dk2"/>
              </a:solidFill>
            </a:endParaRPr>
          </a:p>
        </p:txBody>
      </p:sp>
      <p:pic>
        <p:nvPicPr>
          <p:cNvPr id="221" name="Google Shape;22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00750" y="3931325"/>
            <a:ext cx="638075" cy="63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25679" y="4568875"/>
            <a:ext cx="2808596" cy="490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solidFill>
                  <a:schemeClr val="accent2"/>
                </a:solidFill>
              </a:rPr>
              <a:t>Self-Compassion and Suffering 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228" name="Google Shape;228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i="1"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“Without suffering, you have no ways in order to learn how to be understanding and compassionate.” - Thich Nhat Hanh</a:t>
            </a:r>
            <a:endParaRPr i="1"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500"/>
              <a:buFont typeface="Arial"/>
              <a:buChar char="●"/>
            </a:pPr>
            <a:r>
              <a:rPr lang="en" sz="1500"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It is important to acknowledge that suffering is a part of life which is inevitable. Mindfulness teaches us to fully acknowledge our own happiness </a:t>
            </a:r>
            <a:r>
              <a:rPr lang="en" sz="1500" b="1"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and</a:t>
            </a:r>
            <a:r>
              <a:rPr lang="en" sz="1500"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 suffering, in order to notice the happiness and suffering of others.</a:t>
            </a:r>
            <a:endParaRPr sz="1500"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Char char="●"/>
            </a:pPr>
            <a:r>
              <a:rPr lang="en" sz="1500"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Most of us try to resist what we find unpleasant, but we find that </a:t>
            </a:r>
            <a:r>
              <a:rPr lang="en" sz="1500" b="1" i="1"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what we resist persists. </a:t>
            </a:r>
            <a:endParaRPr sz="1500" b="1" i="1"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Raleway"/>
              <a:buChar char="●"/>
            </a:pPr>
            <a:r>
              <a:rPr lang="en" sz="1500"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When we are not trying to run away from suffering anymore, we can make use of it in order to build peace and happiness in ourselves and others. </a:t>
            </a:r>
            <a:endParaRPr sz="1500"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Raleway"/>
              <a:buChar char="●"/>
            </a:pPr>
            <a:r>
              <a:rPr lang="en" sz="1500" b="1" i="1"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What we can feel, we can heal. </a:t>
            </a:r>
            <a:endParaRPr sz="1500" b="1" i="1"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29" name="Google Shape;22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00750" y="3931325"/>
            <a:ext cx="638075" cy="63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25679" y="4568875"/>
            <a:ext cx="2808596" cy="490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2"/>
          <p:cNvSpPr txBox="1">
            <a:spLocks noGrp="1"/>
          </p:cNvSpPr>
          <p:nvPr>
            <p:ph type="title"/>
          </p:nvPr>
        </p:nvSpPr>
        <p:spPr>
          <a:xfrm>
            <a:off x="311700" y="3762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solidFill>
                  <a:schemeClr val="accent2"/>
                </a:solidFill>
              </a:rPr>
              <a:t>Letting Go of Resistance Exercise 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236" name="Google Shape;236;p22"/>
          <p:cNvSpPr txBox="1">
            <a:spLocks noGrp="1"/>
          </p:cNvSpPr>
          <p:nvPr>
            <p:ph type="body" idx="1"/>
          </p:nvPr>
        </p:nvSpPr>
        <p:spPr>
          <a:xfrm>
            <a:off x="311700" y="117212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rPr lang="en"/>
              <a:t>	</a:t>
            </a:r>
            <a:endParaRPr/>
          </a:p>
        </p:txBody>
      </p:sp>
      <p:pic>
        <p:nvPicPr>
          <p:cNvPr id="237" name="Google Shape;237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25325" y="1172125"/>
            <a:ext cx="6265226" cy="3554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00750" y="3931325"/>
            <a:ext cx="638075" cy="63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25679" y="4568875"/>
            <a:ext cx="2808596" cy="490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solidFill>
                  <a:schemeClr val="accent2"/>
                </a:solidFill>
              </a:rPr>
              <a:t>How Do I Cause Myself Unnecessary Suffering?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245" name="Google Shape;245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Think of a current situation in your life where you feel that resisting the reality of a situation is creating unnecessary suffering for you (harboring anger against someone, procrastinating a big project, etc.) 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How do you know you’re resisting? Is there discomfort in the body or mind?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What are the consequences of resisting?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Can you see that resistance might be serving you in some way?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Consider how mindfulness or self-compassion may help to lessen your resistance. Can you validate your own pain?</a:t>
            </a:r>
            <a:endParaRPr/>
          </a:p>
        </p:txBody>
      </p:sp>
      <p:pic>
        <p:nvPicPr>
          <p:cNvPr id="246" name="Google Shape;24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00750" y="3931325"/>
            <a:ext cx="638075" cy="63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25679" y="4568875"/>
            <a:ext cx="2808596" cy="490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6109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600">
                <a:solidFill>
                  <a:schemeClr val="accent2"/>
                </a:solidFill>
              </a:rPr>
              <a:t>Fierce Self-Compassion vs. Tender Self-Compassion</a:t>
            </a:r>
            <a:endParaRPr sz="2600">
              <a:solidFill>
                <a:schemeClr val="accent2"/>
              </a:solidFill>
            </a:endParaRPr>
          </a:p>
        </p:txBody>
      </p:sp>
      <p:sp>
        <p:nvSpPr>
          <p:cNvPr id="253" name="Google Shape;253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sz="2600"/>
              <a:t>How do you see the difference between fierce and tender self-compassion?</a:t>
            </a:r>
            <a:endParaRPr sz="260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sz="2600"/>
              <a:t>How do you see the differences in your own life?</a:t>
            </a:r>
            <a:endParaRPr sz="2600"/>
          </a:p>
        </p:txBody>
      </p:sp>
      <p:pic>
        <p:nvPicPr>
          <p:cNvPr id="254" name="Google Shape;25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00750" y="3931325"/>
            <a:ext cx="638075" cy="63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25679" y="4568875"/>
            <a:ext cx="2808596" cy="490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6075" y="134150"/>
            <a:ext cx="6309050" cy="487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00750" y="3931325"/>
            <a:ext cx="638075" cy="63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25679" y="4568875"/>
            <a:ext cx="2808596" cy="490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88DCA-E5A7-096B-1121-BEBA06C18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B7108C-5E6B-910E-EDA7-284B797848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endParaRPr lang="en-US" dirty="0"/>
          </a:p>
        </p:txBody>
      </p:sp>
      <p:pic>
        <p:nvPicPr>
          <p:cNvPr id="4" name="Online Media 3" descr="2-Minute Tips: How to Practice Self-Compassion">
            <a:hlinkClick r:id="" action="ppaction://media"/>
            <a:extLst>
              <a:ext uri="{FF2B5EF4-FFF2-40B4-BE49-F238E27FC236}">
                <a16:creationId xmlns:a16="http://schemas.microsoft.com/office/drawing/2014/main" id="{59933C74-8BF0-74EA-0AF6-F8E27F49FDD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89010" y="285750"/>
            <a:ext cx="8234504" cy="4661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93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solidFill>
                  <a:schemeClr val="accent2"/>
                </a:solidFill>
              </a:rPr>
              <a:t>Dr. Neff:</a:t>
            </a:r>
            <a:endParaRPr>
              <a:solidFill>
                <a:schemeClr val="accent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276" name="Google Shape;276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412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900"/>
              <a:buChar char="●"/>
            </a:pPr>
            <a:r>
              <a:rPr lang="en" sz="2900"/>
              <a:t>Give yourself permission to treat yourself with kindness</a:t>
            </a:r>
            <a:endParaRPr sz="2900"/>
          </a:p>
          <a:p>
            <a:pPr marL="457200" lvl="0" indent="-412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900"/>
              <a:buChar char="●"/>
            </a:pPr>
            <a:r>
              <a:rPr lang="en" sz="2900"/>
              <a:t>Treat yourself as you would a friend (write a letter…)</a:t>
            </a:r>
            <a:endParaRPr sz="2900"/>
          </a:p>
          <a:p>
            <a:pPr marL="457200" lvl="0" indent="-412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900"/>
              <a:buChar char="●"/>
            </a:pPr>
            <a:r>
              <a:rPr lang="en" sz="2900"/>
              <a:t>Physical touch (hands over heart, hug…)</a:t>
            </a:r>
            <a:endParaRPr sz="2900"/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endParaRPr>
              <a:solidFill>
                <a:schemeClr val="dk2"/>
              </a:solidFill>
            </a:endParaRPr>
          </a:p>
        </p:txBody>
      </p:sp>
      <p:pic>
        <p:nvPicPr>
          <p:cNvPr id="277" name="Google Shape;27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00750" y="3931325"/>
            <a:ext cx="638075" cy="63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25679" y="4568875"/>
            <a:ext cx="2808596" cy="490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 dirty="0">
                <a:solidFill>
                  <a:schemeClr val="accent2"/>
                </a:solidFill>
              </a:rPr>
              <a:t>H</a:t>
            </a:r>
            <a:r>
              <a:rPr lang="en" dirty="0">
                <a:solidFill>
                  <a:schemeClr val="accent2"/>
                </a:solidFill>
              </a:rPr>
              <a:t>ow neural connections work?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284" name="Google Shape;284;p28"/>
          <p:cNvSpPr txBox="1">
            <a:spLocks noGrp="1"/>
          </p:cNvSpPr>
          <p:nvPr>
            <p:ph type="body" idx="1"/>
          </p:nvPr>
        </p:nvSpPr>
        <p:spPr>
          <a:xfrm>
            <a:off x="311700" y="106842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endParaRPr/>
          </a:p>
        </p:txBody>
      </p:sp>
      <p:pic>
        <p:nvPicPr>
          <p:cNvPr id="286" name="Google Shape;286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25679" y="4568875"/>
            <a:ext cx="2808596" cy="49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nline Media 2" descr="How We Learn - Synapses and Neural Pathways">
            <a:hlinkClick r:id="" action="ppaction://media"/>
            <a:extLst>
              <a:ext uri="{FF2B5EF4-FFF2-40B4-BE49-F238E27FC236}">
                <a16:creationId xmlns:a16="http://schemas.microsoft.com/office/drawing/2014/main" id="{56F00690-628B-1B5A-7C02-501FBDD3ED3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11700" y="996043"/>
            <a:ext cx="8456743" cy="35201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solidFill>
                  <a:schemeClr val="accent2"/>
                </a:solidFill>
              </a:rPr>
              <a:t>Meditation on Fierce Self-Compassion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292" name="Google Shape;292;p29"/>
          <p:cNvSpPr txBox="1">
            <a:spLocks noGrp="1"/>
          </p:cNvSpPr>
          <p:nvPr>
            <p:ph type="body" idx="1"/>
          </p:nvPr>
        </p:nvSpPr>
        <p:spPr>
          <a:xfrm>
            <a:off x="311700" y="1117650"/>
            <a:ext cx="8520600" cy="34164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3800">
              <a:solidFill>
                <a:schemeClr val="accent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rPr lang="en" sz="3800"/>
              <a:t>Fierce self compassion break</a:t>
            </a:r>
            <a:endParaRPr sz="3800"/>
          </a:p>
        </p:txBody>
      </p:sp>
      <p:pic>
        <p:nvPicPr>
          <p:cNvPr id="293" name="Google Shape;29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00750" y="3931325"/>
            <a:ext cx="638075" cy="63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25679" y="4568875"/>
            <a:ext cx="2808596" cy="490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solidFill>
                  <a:schemeClr val="accent2"/>
                </a:solidFill>
              </a:rPr>
              <a:t>About Us: Shelby Mocherman, LMSW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76" name="Google Shape;76;p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6154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Nunito"/>
              <a:buChar char="●"/>
            </a:pPr>
            <a:r>
              <a:rPr lang="en" sz="1400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rPr>
              <a:t>Originally from KCMO</a:t>
            </a:r>
            <a:endParaRPr sz="1400">
              <a:solidFill>
                <a:srgbClr val="434343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Nunito"/>
              <a:buChar char="●"/>
            </a:pPr>
            <a:r>
              <a:rPr lang="en" sz="1400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rPr>
              <a:t>Bachelor’s &amp; Master’s in Social Work</a:t>
            </a:r>
            <a:endParaRPr sz="1400">
              <a:solidFill>
                <a:srgbClr val="434343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Nunito"/>
              <a:buChar char="●"/>
            </a:pPr>
            <a:r>
              <a:rPr lang="en" sz="1400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rPr>
              <a:t>5 Years working in a Child Advocacy Center w/ victims of abuse </a:t>
            </a:r>
            <a:endParaRPr sz="1400">
              <a:solidFill>
                <a:srgbClr val="434343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Nunito"/>
              <a:buChar char="●"/>
            </a:pPr>
            <a:r>
              <a:rPr lang="en" sz="1400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rPr>
              <a:t>3 Years working for the school system in Nashville </a:t>
            </a:r>
            <a:endParaRPr sz="1400">
              <a:solidFill>
                <a:srgbClr val="434343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●"/>
            </a:pPr>
            <a:r>
              <a:rPr lang="en" sz="1400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rPr>
              <a:t>3 Years as a yoga/group fitness instructor</a:t>
            </a:r>
            <a:endParaRPr sz="1400">
              <a:solidFill>
                <a:srgbClr val="434343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Nunito"/>
              <a:buChar char="●"/>
            </a:pPr>
            <a:r>
              <a:rPr lang="en" sz="1400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rPr>
              <a:t>Passionate about exercise, educating others in Trauma-Informed Care, and mindfulness, </a:t>
            </a:r>
            <a:endParaRPr sz="1400">
              <a:solidFill>
                <a:srgbClr val="434343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Nunito"/>
              <a:buChar char="●"/>
            </a:pPr>
            <a:r>
              <a:rPr lang="en" sz="1400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rPr>
              <a:t>Outside of work I enjoy cooking, roller derby and spending time with loved ones, including my dog.</a:t>
            </a:r>
            <a:endParaRPr sz="1400">
              <a:solidFill>
                <a:srgbClr val="434343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Nunito"/>
              <a:buChar char="●"/>
            </a:pPr>
            <a:r>
              <a:rPr lang="en" sz="1400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rPr>
              <a:t>Big feelings person!</a:t>
            </a:r>
            <a:endParaRPr sz="1400">
              <a:solidFill>
                <a:srgbClr val="434343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200"/>
              </a:spcAft>
              <a:buSzPts val="1800"/>
              <a:buNone/>
            </a:pPr>
            <a:endParaRPr/>
          </a:p>
        </p:txBody>
      </p:sp>
      <p:pic>
        <p:nvPicPr>
          <p:cNvPr id="77" name="Google Shape;7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66200" y="1469700"/>
            <a:ext cx="2281826" cy="2095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00750" y="3931325"/>
            <a:ext cx="638075" cy="63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25679" y="4568875"/>
            <a:ext cx="2808596" cy="490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solidFill>
                  <a:schemeClr val="accent2"/>
                </a:solidFill>
              </a:rPr>
              <a:t>Take it easy on yourself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300" name="Google Shape;300;p30"/>
          <p:cNvSpPr txBox="1">
            <a:spLocks noGrp="1"/>
          </p:cNvSpPr>
          <p:nvPr>
            <p:ph type="body" idx="1"/>
          </p:nvPr>
        </p:nvSpPr>
        <p:spPr>
          <a:xfrm>
            <a:off x="311700" y="11381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3700" b="1">
              <a:solidFill>
                <a:schemeClr val="dk2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endParaRPr sz="3700" b="1">
              <a:solidFill>
                <a:schemeClr val="dk2"/>
              </a:solidFill>
            </a:endParaRPr>
          </a:p>
        </p:txBody>
      </p:sp>
      <p:pic>
        <p:nvPicPr>
          <p:cNvPr id="301" name="Google Shape;301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78975" y="1138175"/>
            <a:ext cx="6931299" cy="348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00750" y="3931325"/>
            <a:ext cx="638075" cy="63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25679" y="4568875"/>
            <a:ext cx="2808596" cy="490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solidFill>
                  <a:schemeClr val="accent2"/>
                </a:solidFill>
              </a:rPr>
              <a:t>References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309" name="Google Shape;309;p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" sz="1500" i="1" dirty="0">
                <a:solidFill>
                  <a:srgbClr val="05103E"/>
                </a:solidFill>
                <a:latin typeface="Raleway"/>
                <a:ea typeface="Raleway"/>
                <a:cs typeface="Raleway"/>
                <a:sym typeface="Raleway"/>
              </a:rPr>
              <a:t>Fierce Self-Compassion break (Greater Good in action)</a:t>
            </a:r>
            <a:r>
              <a:rPr lang="en" sz="1500" dirty="0">
                <a:solidFill>
                  <a:srgbClr val="05103E"/>
                </a:solidFill>
                <a:latin typeface="Raleway"/>
                <a:ea typeface="Raleway"/>
                <a:cs typeface="Raleway"/>
                <a:sym typeface="Raleway"/>
              </a:rPr>
              <a:t>. (2023, March 20). </a:t>
            </a:r>
            <a:r>
              <a:rPr lang="en" sz="1500" u="sng" dirty="0">
                <a:solidFill>
                  <a:schemeClr val="hlink"/>
                </a:solidFill>
                <a:latin typeface="Raleway"/>
                <a:ea typeface="Raleway"/>
                <a:cs typeface="Raleway"/>
                <a:sym typeface="Raleway"/>
                <a:hlinkClick r:id="rId3"/>
              </a:rPr>
              <a:t>https://ggia.berkeley.edu/practice/fierce_self_compassion_break</a:t>
            </a:r>
            <a:endParaRPr lang="en" sz="1500" u="sng" dirty="0">
              <a:solidFill>
                <a:schemeClr val="hlink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1600" b="0" i="0" u="none" strike="noStrike" dirty="0">
                <a:solidFill>
                  <a:srgbClr val="05103E"/>
                </a:solidFill>
                <a:effectLst/>
                <a:latin typeface="Times New Roman" panose="02020603050405020304" pitchFamily="18" charset="0"/>
              </a:rPr>
              <a:t>Mike Rother. (2014, June 12). </a:t>
            </a:r>
            <a:r>
              <a:rPr lang="en-US" sz="1600" b="0" i="1" u="none" strike="noStrike" dirty="0">
                <a:solidFill>
                  <a:srgbClr val="05103E"/>
                </a:solidFill>
                <a:effectLst/>
                <a:latin typeface="Times New Roman" panose="02020603050405020304" pitchFamily="18" charset="0"/>
              </a:rPr>
              <a:t>How We Learn - Synapses and Neural Pathways</a:t>
            </a:r>
            <a:r>
              <a:rPr lang="en-US" sz="1600" b="0" i="0" u="none" strike="noStrike" dirty="0">
                <a:solidFill>
                  <a:srgbClr val="05103E"/>
                </a:solidFill>
                <a:effectLst/>
                <a:latin typeface="Times New Roman" panose="02020603050405020304" pitchFamily="18" charset="0"/>
              </a:rPr>
              <a:t> [Video]. YouTube. https://</a:t>
            </a:r>
            <a:r>
              <a:rPr lang="en-US" sz="1600" b="0" i="0" u="none" strike="noStrike" dirty="0" err="1">
                <a:solidFill>
                  <a:srgbClr val="05103E"/>
                </a:solidFill>
                <a:effectLst/>
                <a:latin typeface="Times New Roman" panose="02020603050405020304" pitchFamily="18" charset="0"/>
              </a:rPr>
              <a:t>www.youtube.com</a:t>
            </a:r>
            <a:r>
              <a:rPr lang="en-US" sz="1600" b="0" i="0" u="none" strike="noStrike" dirty="0">
                <a:solidFill>
                  <a:srgbClr val="05103E"/>
                </a:solidFill>
                <a:effectLst/>
                <a:latin typeface="Times New Roman" panose="02020603050405020304" pitchFamily="18" charset="0"/>
              </a:rPr>
              <a:t>/</a:t>
            </a:r>
            <a:r>
              <a:rPr lang="en-US" sz="1600" b="0" i="0" u="none" strike="noStrike" dirty="0" err="1">
                <a:solidFill>
                  <a:srgbClr val="05103E"/>
                </a:solidFill>
                <a:effectLst/>
                <a:latin typeface="Times New Roman" panose="02020603050405020304" pitchFamily="18" charset="0"/>
              </a:rPr>
              <a:t>watch?v</a:t>
            </a:r>
            <a:r>
              <a:rPr lang="en-US" sz="1600" b="0" i="0" u="none" strike="noStrike" dirty="0">
                <a:solidFill>
                  <a:srgbClr val="05103E"/>
                </a:solidFill>
                <a:effectLst/>
                <a:latin typeface="Times New Roman" panose="02020603050405020304" pitchFamily="18" charset="0"/>
              </a:rPr>
              <a:t>=r1sDjWfDa4w</a:t>
            </a:r>
            <a:endParaRPr sz="1500" dirty="0">
              <a:solidFill>
                <a:srgbClr val="05103E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" sz="1500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Neff, K., &amp; </a:t>
            </a:r>
            <a:r>
              <a:rPr lang="en" sz="1500" dirty="0" err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Germer</a:t>
            </a:r>
            <a:r>
              <a:rPr lang="en" sz="1500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, C. K. (2018). </a:t>
            </a:r>
            <a:r>
              <a:rPr lang="en" sz="1500" i="1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The mindful self-compassion workbook: A proven way to accept yourself, build inner strength, and thrive</a:t>
            </a:r>
            <a:r>
              <a:rPr lang="en" sz="1500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. Guilford Press. </a:t>
            </a:r>
            <a:endParaRPr sz="1500" dirty="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" sz="1500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Neff, K. (2021). </a:t>
            </a:r>
            <a:r>
              <a:rPr lang="en" sz="1500" i="1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Self-compassion: The proven power of being kind to yourself</a:t>
            </a:r>
            <a:r>
              <a:rPr lang="en" sz="1500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. Yellow Kite, an imprint of Hodder &amp; Stoughton.</a:t>
            </a:r>
            <a:endParaRPr sz="1500" dirty="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" sz="1500" dirty="0">
                <a:solidFill>
                  <a:srgbClr val="05103E"/>
                </a:solidFill>
                <a:latin typeface="Raleway"/>
                <a:ea typeface="Raleway"/>
                <a:cs typeface="Raleway"/>
                <a:sym typeface="Raleway"/>
              </a:rPr>
              <a:t>Mike Rother. (2014, June 12). </a:t>
            </a:r>
            <a:r>
              <a:rPr lang="en" sz="1500" i="1" dirty="0">
                <a:solidFill>
                  <a:srgbClr val="05103E"/>
                </a:solidFill>
                <a:latin typeface="Raleway"/>
                <a:ea typeface="Raleway"/>
                <a:cs typeface="Raleway"/>
                <a:sym typeface="Raleway"/>
              </a:rPr>
              <a:t>How we learn - synapses and neural pathways</a:t>
            </a:r>
            <a:r>
              <a:rPr lang="en" sz="1500" dirty="0">
                <a:solidFill>
                  <a:srgbClr val="05103E"/>
                </a:solidFill>
                <a:latin typeface="Raleway"/>
                <a:ea typeface="Raleway"/>
                <a:cs typeface="Raleway"/>
                <a:sym typeface="Raleway"/>
              </a:rPr>
              <a:t> [Video]. YouTube. </a:t>
            </a:r>
            <a:r>
              <a:rPr lang="en" sz="1500" u="sng" dirty="0">
                <a:solidFill>
                  <a:schemeClr val="hlink"/>
                </a:solidFill>
                <a:latin typeface="Raleway"/>
                <a:ea typeface="Raleway"/>
                <a:cs typeface="Raleway"/>
                <a:sym typeface="Raleway"/>
                <a:hlinkClick r:id="rId4"/>
              </a:rPr>
              <a:t>https://www.youtube.com/watch?v=r1sDjWfDa4w</a:t>
            </a:r>
            <a:endParaRPr sz="1500" dirty="0">
              <a:solidFill>
                <a:srgbClr val="05103E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355600" lvl="0" indent="-12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11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endParaRPr dirty="0"/>
          </a:p>
        </p:txBody>
      </p:sp>
      <p:pic>
        <p:nvPicPr>
          <p:cNvPr id="310" name="Google Shape;310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00750" y="3931325"/>
            <a:ext cx="638075" cy="63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25679" y="4568875"/>
            <a:ext cx="2808596" cy="490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solidFill>
                  <a:schemeClr val="accent2"/>
                </a:solidFill>
              </a:rPr>
              <a:t>References Continued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317" name="Google Shape;317;p32"/>
          <p:cNvSpPr txBox="1">
            <a:spLocks noGrp="1"/>
          </p:cNvSpPr>
          <p:nvPr>
            <p:ph type="body" idx="1"/>
          </p:nvPr>
        </p:nvSpPr>
        <p:spPr>
          <a:xfrm>
            <a:off x="311700" y="971550"/>
            <a:ext cx="8520600" cy="38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500" i="1" dirty="0">
                <a:solidFill>
                  <a:srgbClr val="05103E"/>
                </a:solidFill>
                <a:latin typeface="Raleway"/>
                <a:ea typeface="Raleway"/>
                <a:cs typeface="Raleway"/>
                <a:sym typeface="Raleway"/>
              </a:rPr>
              <a:t>Mindfulness, Suffering, and Engaged Buddhism | Plum Village</a:t>
            </a:r>
            <a:r>
              <a:rPr lang="en" sz="1500" dirty="0">
                <a:solidFill>
                  <a:srgbClr val="05103E"/>
                </a:solidFill>
                <a:latin typeface="Raleway"/>
                <a:ea typeface="Raleway"/>
                <a:cs typeface="Raleway"/>
                <a:sym typeface="Raleway"/>
              </a:rPr>
              <a:t>. (2019, October 11). Plum Village. </a:t>
            </a:r>
            <a:r>
              <a:rPr lang="en" sz="1500" u="sng" dirty="0">
                <a:solidFill>
                  <a:schemeClr val="hlink"/>
                </a:solidFill>
                <a:latin typeface="Raleway"/>
                <a:ea typeface="Raleway"/>
                <a:cs typeface="Raleway"/>
                <a:sym typeface="Raleway"/>
                <a:hlinkClick r:id="rId3"/>
              </a:rPr>
              <a:t>https://plumvillage.org/about/thich-nhat-hanh/interviews-with-thich-nhat-hanh/thich-nhat-hanh-on-mindfulness-suffering-and-engaged-buddhism</a:t>
            </a:r>
            <a:endParaRPr sz="1500" dirty="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500" dirty="0">
                <a:solidFill>
                  <a:srgbClr val="05103E"/>
                </a:solidFill>
                <a:latin typeface="Raleway"/>
                <a:ea typeface="Raleway"/>
                <a:cs typeface="Raleway"/>
                <a:sym typeface="Raleway"/>
              </a:rPr>
              <a:t>Self-Compassion. (2021, October 27). </a:t>
            </a:r>
            <a:r>
              <a:rPr lang="en" sz="1500" i="1" dirty="0">
                <a:solidFill>
                  <a:srgbClr val="05103E"/>
                </a:solidFill>
                <a:latin typeface="Raleway"/>
                <a:ea typeface="Raleway"/>
                <a:cs typeface="Raleway"/>
                <a:sym typeface="Raleway"/>
              </a:rPr>
              <a:t>Test how self-compassionate you are - Self-Compassion</a:t>
            </a:r>
            <a:r>
              <a:rPr lang="en" sz="1500" dirty="0">
                <a:solidFill>
                  <a:srgbClr val="05103E"/>
                </a:solidFill>
                <a:latin typeface="Raleway"/>
                <a:ea typeface="Raleway"/>
                <a:cs typeface="Raleway"/>
                <a:sym typeface="Raleway"/>
              </a:rPr>
              <a:t>. Self-Compassion - Dr. Kristin Neff. https://self-</a:t>
            </a:r>
            <a:r>
              <a:rPr lang="en" sz="1500" dirty="0" err="1">
                <a:solidFill>
                  <a:srgbClr val="05103E"/>
                </a:solidFill>
                <a:latin typeface="Raleway"/>
                <a:ea typeface="Raleway"/>
                <a:cs typeface="Raleway"/>
                <a:sym typeface="Raleway"/>
              </a:rPr>
              <a:t>compassion.org</a:t>
            </a:r>
            <a:r>
              <a:rPr lang="en" sz="1500" dirty="0">
                <a:solidFill>
                  <a:srgbClr val="05103E"/>
                </a:solidFill>
                <a:latin typeface="Raleway"/>
                <a:ea typeface="Raleway"/>
                <a:cs typeface="Raleway"/>
                <a:sym typeface="Raleway"/>
              </a:rPr>
              <a:t>/self-compassion-test/</a:t>
            </a:r>
            <a:r>
              <a:rPr lang="en" sz="1500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sz="1500" dirty="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" sz="1500" dirty="0">
                <a:solidFill>
                  <a:srgbClr val="05103E"/>
                </a:solidFill>
                <a:latin typeface="Raleway"/>
                <a:ea typeface="Raleway"/>
                <a:cs typeface="Raleway"/>
                <a:sym typeface="Raleway"/>
              </a:rPr>
              <a:t>Sounds True. (2017, October 4). </a:t>
            </a:r>
            <a:r>
              <a:rPr lang="en" sz="1500" i="1" dirty="0">
                <a:solidFill>
                  <a:srgbClr val="05103E"/>
                </a:solidFill>
                <a:latin typeface="Raleway"/>
                <a:ea typeface="Raleway"/>
                <a:cs typeface="Raleway"/>
                <a:sym typeface="Raleway"/>
              </a:rPr>
              <a:t>The Power of Self-Compassion | Kristen Neff and Chris </a:t>
            </a:r>
            <a:r>
              <a:rPr lang="en" sz="1500" i="1" dirty="0" err="1">
                <a:solidFill>
                  <a:srgbClr val="05103E"/>
                </a:solidFill>
                <a:latin typeface="Raleway"/>
                <a:ea typeface="Raleway"/>
                <a:cs typeface="Raleway"/>
                <a:sym typeface="Raleway"/>
              </a:rPr>
              <a:t>Germer</a:t>
            </a:r>
            <a:r>
              <a:rPr lang="en" sz="1500" dirty="0">
                <a:solidFill>
                  <a:srgbClr val="05103E"/>
                </a:solidFill>
                <a:latin typeface="Raleway"/>
                <a:ea typeface="Raleway"/>
                <a:cs typeface="Raleway"/>
                <a:sym typeface="Raleway"/>
              </a:rPr>
              <a:t> [Video]. YouTube. </a:t>
            </a:r>
            <a:r>
              <a:rPr lang="en" sz="1500" u="sng" dirty="0">
                <a:solidFill>
                  <a:schemeClr val="hlink"/>
                </a:solidFill>
                <a:latin typeface="Raleway"/>
                <a:ea typeface="Raleway"/>
                <a:cs typeface="Raleway"/>
                <a:sym typeface="Raleway"/>
                <a:hlinkClick r:id="rId4"/>
              </a:rPr>
              <a:t>https://www.youtube.com/watch?v=BTQP7XzDxjI</a:t>
            </a:r>
            <a:endParaRPr sz="1500" dirty="0">
              <a:solidFill>
                <a:srgbClr val="05103E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700" i="1" dirty="0">
                <a:solidFill>
                  <a:srgbClr val="05103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Five Myths of Self-Compassion</a:t>
            </a:r>
            <a:r>
              <a:rPr lang="en" sz="1700" dirty="0">
                <a:solidFill>
                  <a:srgbClr val="05103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(n.d.). Greater Good. https://</a:t>
            </a:r>
            <a:r>
              <a:rPr lang="en" sz="1700" dirty="0" err="1">
                <a:solidFill>
                  <a:srgbClr val="05103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greatergood.berkeley.edu</a:t>
            </a:r>
            <a:r>
              <a:rPr lang="en" sz="1700" dirty="0">
                <a:solidFill>
                  <a:srgbClr val="05103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/article/item/</a:t>
            </a:r>
            <a:r>
              <a:rPr lang="en" sz="1700" dirty="0" err="1">
                <a:solidFill>
                  <a:srgbClr val="05103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the_five_myths_of_self_compassion</a:t>
            </a:r>
            <a:endParaRPr sz="2100" dirty="0">
              <a:solidFill>
                <a:srgbClr val="05103E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500" dirty="0">
                <a:solidFill>
                  <a:srgbClr val="05103E"/>
                </a:solidFill>
                <a:latin typeface="Raleway"/>
                <a:ea typeface="Raleway"/>
                <a:cs typeface="Raleway"/>
                <a:sym typeface="Raleway"/>
              </a:rPr>
              <a:t>UMNCSH. (2013, October 1). </a:t>
            </a:r>
            <a:r>
              <a:rPr lang="en" sz="1500" i="1" dirty="0">
                <a:solidFill>
                  <a:srgbClr val="05103E"/>
                </a:solidFill>
                <a:latin typeface="Raleway"/>
                <a:ea typeface="Raleway"/>
                <a:cs typeface="Raleway"/>
                <a:sym typeface="Raleway"/>
              </a:rPr>
              <a:t>2-Minute Tips: How to practice Self-Compassion</a:t>
            </a:r>
            <a:r>
              <a:rPr lang="en" sz="1500" dirty="0">
                <a:solidFill>
                  <a:srgbClr val="05103E"/>
                </a:solidFill>
                <a:latin typeface="Raleway"/>
                <a:ea typeface="Raleway"/>
                <a:cs typeface="Raleway"/>
                <a:sym typeface="Raleway"/>
              </a:rPr>
              <a:t> [Video]. YouTube. https://</a:t>
            </a:r>
            <a:r>
              <a:rPr lang="en" sz="1500" dirty="0" err="1">
                <a:solidFill>
                  <a:srgbClr val="05103E"/>
                </a:solidFill>
                <a:latin typeface="Raleway"/>
                <a:ea typeface="Raleway"/>
                <a:cs typeface="Raleway"/>
                <a:sym typeface="Raleway"/>
              </a:rPr>
              <a:t>www.youtube.com</a:t>
            </a:r>
            <a:r>
              <a:rPr lang="en" sz="1500" dirty="0">
                <a:solidFill>
                  <a:srgbClr val="05103E"/>
                </a:solidFill>
                <a:latin typeface="Raleway"/>
                <a:ea typeface="Raleway"/>
                <a:cs typeface="Raleway"/>
                <a:sym typeface="Raleway"/>
              </a:rPr>
              <a:t>/</a:t>
            </a:r>
            <a:r>
              <a:rPr lang="en" sz="1500" dirty="0" err="1">
                <a:solidFill>
                  <a:srgbClr val="05103E"/>
                </a:solidFill>
                <a:latin typeface="Raleway"/>
                <a:ea typeface="Raleway"/>
                <a:cs typeface="Raleway"/>
                <a:sym typeface="Raleway"/>
              </a:rPr>
              <a:t>watch?v</a:t>
            </a:r>
            <a:r>
              <a:rPr lang="en" sz="1500" dirty="0">
                <a:solidFill>
                  <a:srgbClr val="05103E"/>
                </a:solidFill>
                <a:latin typeface="Raleway"/>
                <a:ea typeface="Raleway"/>
                <a:cs typeface="Raleway"/>
                <a:sym typeface="Raleway"/>
              </a:rPr>
              <a:t>=Qes9HoxfkE0</a:t>
            </a:r>
            <a:endParaRPr sz="1500" dirty="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endParaRPr dirty="0"/>
          </a:p>
        </p:txBody>
      </p:sp>
      <p:pic>
        <p:nvPicPr>
          <p:cNvPr id="318" name="Google Shape;318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60450" y="4023725"/>
            <a:ext cx="638075" cy="63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82329" y="4568875"/>
            <a:ext cx="2808596" cy="490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Objectives</a:t>
            </a:r>
            <a:endParaRPr/>
          </a:p>
        </p:txBody>
      </p:sp>
      <p:sp>
        <p:nvSpPr>
          <p:cNvPr id="85" name="Google Shape;85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Participants will be able to describe why self-compassion is important for everyone.</a:t>
            </a:r>
            <a:endParaRPr sz="2000"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Participants will be able to define tender and fierce self-compassion.</a:t>
            </a:r>
            <a:endParaRPr sz="2000"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Participants will be able to list the self-compassion myths or what it is not.</a:t>
            </a:r>
            <a:endParaRPr sz="2000"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Participants will be able to list and describe the 3 elements of self-compassion according to Kristen Neff, Ph.D.</a:t>
            </a:r>
            <a:endParaRPr sz="2000"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Participants will be able to list at least 2 ways people can be compassionate toward themselves.</a:t>
            </a:r>
            <a:endParaRPr sz="2000"/>
          </a:p>
        </p:txBody>
      </p:sp>
      <p:pic>
        <p:nvPicPr>
          <p:cNvPr id="86" name="Google Shape;86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00750" y="3931325"/>
            <a:ext cx="638075" cy="63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25679" y="4568875"/>
            <a:ext cx="2808596" cy="490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solidFill>
                  <a:srgbClr val="674EA7"/>
                </a:solidFill>
              </a:rPr>
              <a:t>Trauma-Informed Perspective</a:t>
            </a:r>
            <a:endParaRPr>
              <a:solidFill>
                <a:srgbClr val="674EA7"/>
              </a:solidFill>
            </a:endParaRPr>
          </a:p>
        </p:txBody>
      </p:sp>
      <p:sp>
        <p:nvSpPr>
          <p:cNvPr id="93" name="Google Shape;93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8323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sz="2600"/>
              <a:t>People’s behavior is the result of what has happened to them.</a:t>
            </a:r>
            <a:endParaRPr sz="260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sz="2600"/>
              <a:t>The reason people behave the way they do is the result of them getting their needs met.</a:t>
            </a:r>
            <a:endParaRPr sz="260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sz="2600"/>
              <a:t>People’s behavior is the result of their past experiences.</a:t>
            </a:r>
            <a:endParaRPr sz="260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sz="2600"/>
              <a:t>People are doing the best they can.</a:t>
            </a:r>
            <a:endParaRPr sz="2600"/>
          </a:p>
        </p:txBody>
      </p:sp>
      <p:pic>
        <p:nvPicPr>
          <p:cNvPr id="94" name="Google Shape;94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00750" y="3931325"/>
            <a:ext cx="638075" cy="63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25679" y="4568875"/>
            <a:ext cx="2808596" cy="490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101" name="Google Shape;101;p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4600" b="1">
              <a:solidFill>
                <a:srgbClr val="674EA7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rPr lang="en" sz="4600" b="1">
                <a:solidFill>
                  <a:srgbClr val="674EA7"/>
                </a:solidFill>
              </a:rPr>
              <a:t>People includes you and me.</a:t>
            </a:r>
            <a:endParaRPr sz="4600" b="1">
              <a:solidFill>
                <a:srgbClr val="674EA7"/>
              </a:solidFill>
            </a:endParaRPr>
          </a:p>
        </p:txBody>
      </p:sp>
      <p:pic>
        <p:nvPicPr>
          <p:cNvPr id="102" name="Google Shape;102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00750" y="3931325"/>
            <a:ext cx="638075" cy="63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25679" y="4568875"/>
            <a:ext cx="2808596" cy="490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solidFill>
                  <a:schemeClr val="accent2"/>
                </a:solidFill>
              </a:rPr>
              <a:t>Self Compassion Exercise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109" name="Google Shape;109;p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2400"/>
              <a:t>Please write down answers to the following questions: 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Think about various times when you’ve had a close friend who was struggling in some way- had a misfortune, failed or felt inadequate. How would you typically respond to </a:t>
            </a:r>
            <a:r>
              <a:rPr lang="en" sz="2400" b="1" i="1"/>
              <a:t>your friends</a:t>
            </a:r>
            <a:r>
              <a:rPr lang="en" sz="2400"/>
              <a:t> in such situations? What would you say? How is your posture? What are your non-verbal gestures?</a:t>
            </a:r>
            <a:endParaRPr sz="2400"/>
          </a:p>
        </p:txBody>
      </p:sp>
      <p:pic>
        <p:nvPicPr>
          <p:cNvPr id="110" name="Google Shape;110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00750" y="3931325"/>
            <a:ext cx="638075" cy="63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25679" y="4568875"/>
            <a:ext cx="2808596" cy="490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36666"/>
              <a:buFont typeface="Arial"/>
              <a:buNone/>
            </a:pPr>
            <a:r>
              <a:rPr lang="en">
                <a:solidFill>
                  <a:schemeClr val="accent2"/>
                </a:solidFill>
              </a:rPr>
              <a:t>Self Compassion Exercise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117" name="Google Shape;117;p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2400"/>
              <a:t>Please write down answers to the following questions: 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Think about various times when you were struggling in some way- had a misfortune, failed or felt inadequate. How would you typically respond to </a:t>
            </a:r>
            <a:r>
              <a:rPr lang="en" sz="2400" b="1" i="1"/>
              <a:t>yourself </a:t>
            </a:r>
            <a:r>
              <a:rPr lang="en" sz="2400"/>
              <a:t>in such situations? What would you say? How is your posture? What are your non-verbal gestures?</a:t>
            </a:r>
            <a:endParaRPr/>
          </a:p>
        </p:txBody>
      </p:sp>
      <p:pic>
        <p:nvPicPr>
          <p:cNvPr id="118" name="Google Shape;118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00750" y="3931325"/>
            <a:ext cx="638075" cy="63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25679" y="4568875"/>
            <a:ext cx="2808596" cy="490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36666"/>
              <a:buFont typeface="Arial"/>
              <a:buNone/>
            </a:pPr>
            <a:r>
              <a:rPr lang="en">
                <a:solidFill>
                  <a:schemeClr val="accent2"/>
                </a:solidFill>
              </a:rPr>
              <a:t>Self Compassion Exercise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125" name="Google Shape;125;p9"/>
          <p:cNvSpPr txBox="1">
            <a:spLocks noGrp="1"/>
          </p:cNvSpPr>
          <p:nvPr>
            <p:ph type="body" idx="1"/>
          </p:nvPr>
        </p:nvSpPr>
        <p:spPr>
          <a:xfrm>
            <a:off x="311700" y="1351225"/>
            <a:ext cx="8520600" cy="32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rPr lang="en" sz="2400"/>
              <a:t>Consider the differences between how you treat your close friends when they are struggling and how you treat yourself. Do you notice any patterns?</a:t>
            </a:r>
            <a:endParaRPr sz="2400"/>
          </a:p>
        </p:txBody>
      </p:sp>
      <p:pic>
        <p:nvPicPr>
          <p:cNvPr id="126" name="Google Shape;126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00750" y="3931325"/>
            <a:ext cx="638075" cy="63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25679" y="4568875"/>
            <a:ext cx="2808596" cy="490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1663</Words>
  <Application>Microsoft Macintosh PowerPoint</Application>
  <PresentationFormat>On-screen Show (16:9)</PresentationFormat>
  <Paragraphs>129</Paragraphs>
  <Slides>32</Slides>
  <Notes>31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Times New Roman</vt:lpstr>
      <vt:lpstr>Roboto</vt:lpstr>
      <vt:lpstr>Raleway</vt:lpstr>
      <vt:lpstr>Nunito</vt:lpstr>
      <vt:lpstr>Plum</vt:lpstr>
      <vt:lpstr>Mindful Self-Compassion</vt:lpstr>
      <vt:lpstr>About Us: Dr. Nancy C. Osborn, PhD</vt:lpstr>
      <vt:lpstr>About Us: Shelby Mocherman, LMSW</vt:lpstr>
      <vt:lpstr>Objectives</vt:lpstr>
      <vt:lpstr>Trauma-Informed Perspective</vt:lpstr>
      <vt:lpstr>PowerPoint Presentation</vt:lpstr>
      <vt:lpstr>Self Compassion Exercise</vt:lpstr>
      <vt:lpstr>Self Compassion Exercise</vt:lpstr>
      <vt:lpstr>Self Compassion Exercise</vt:lpstr>
      <vt:lpstr>PowerPoint Presentation</vt:lpstr>
      <vt:lpstr>What Self-Compassion is Not: Common Misconceptions </vt:lpstr>
      <vt:lpstr>Self-compassion myths</vt:lpstr>
      <vt:lpstr>Neuroscience  </vt:lpstr>
      <vt:lpstr>Dr. Kristen Neff</vt:lpstr>
      <vt:lpstr>Self-Compassion Test, Dr. Kristen Neff</vt:lpstr>
      <vt:lpstr>The Three Elements of Self-Compassion</vt:lpstr>
      <vt:lpstr>Self-Kindness</vt:lpstr>
      <vt:lpstr>Common Humanity </vt:lpstr>
      <vt:lpstr>Mindfulness</vt:lpstr>
      <vt:lpstr>Fierce self-compassion</vt:lpstr>
      <vt:lpstr>Self-Compassion and Suffering </vt:lpstr>
      <vt:lpstr>Letting Go of Resistance Exercise </vt:lpstr>
      <vt:lpstr>How Do I Cause Myself Unnecessary Suffering?</vt:lpstr>
      <vt:lpstr>Fierce Self-Compassion vs. Tender Self-Compassion</vt:lpstr>
      <vt:lpstr>PowerPoint Presentation</vt:lpstr>
      <vt:lpstr>PowerPoint Presentation</vt:lpstr>
      <vt:lpstr>Dr. Neff: </vt:lpstr>
      <vt:lpstr>How neural connections work?</vt:lpstr>
      <vt:lpstr>Meditation on Fierce Self-Compassion</vt:lpstr>
      <vt:lpstr>Take it easy on yourself</vt:lpstr>
      <vt:lpstr>References</vt:lpstr>
      <vt:lpstr>References Continued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Mindful Self-Compassion</dc:title>
  <cp:lastModifiedBy>doctornco@gmail.com</cp:lastModifiedBy>
  <cp:revision>6</cp:revision>
  <dcterms:modified xsi:type="dcterms:W3CDTF">2024-02-14T16:22:21Z</dcterms:modified>
</cp:coreProperties>
</file>